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7" r:id="rId5"/>
    <p:sldId id="389" r:id="rId6"/>
  </p:sldIdLst>
  <p:sldSz cx="6858000" cy="9906000" type="A4"/>
  <p:notesSz cx="7104063" cy="10234613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Rosario" panose="02000503040000020003" pitchFamily="2" charset="0"/>
      <p:regular r:id="rId13"/>
      <p:bold r:id="rId14"/>
      <p:italic r:id="rId15"/>
      <p:boldItalic r:id="rId16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  <p15:guide id="3" pos="3839">
          <p15:clr>
            <a:srgbClr val="A4A3A4"/>
          </p15:clr>
        </p15:guide>
        <p15:guide id="4" pos="3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DC9"/>
    <a:srgbClr val="C4E6E4"/>
    <a:srgbClr val="FFFFFF"/>
    <a:srgbClr val="B0B0B0"/>
    <a:srgbClr val="4F99BF"/>
    <a:srgbClr val="7A9FCC"/>
    <a:srgbClr val="7A4920"/>
    <a:srgbClr val="FDD3EB"/>
    <a:srgbClr val="FA90CD"/>
    <a:srgbClr val="F868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96" y="60"/>
      </p:cViewPr>
      <p:guideLst>
        <p:guide orient="horz" pos="3120"/>
        <p:guide pos="2160"/>
        <p:guide pos="3839"/>
        <p:guide pos="39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291326053377602E-2"/>
          <c:y val="0"/>
          <c:w val="0.95388057240951696"/>
          <c:h val="0.9382638888888889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Foglio1!$A$2</c:f>
              <c:strCache>
                <c:ptCount val="1"/>
                <c:pt idx="0">
                  <c:v>Tablet</c:v>
                </c:pt>
              </c:strCache>
            </c:strRef>
          </c:tx>
          <c:spPr>
            <a:solidFill>
              <a:srgbClr val="74884A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82-4420-9E96-92601F2172F5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>
                    <a:solidFill>
                      <a:schemeClr val="bg1"/>
                    </a:solidFill>
                    <a:latin typeface="Rosario" panose="02000503040000020003" pitchFamily="2" charset="0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Foglio1!$B$2:$L$2</c:f>
              <c:numCache>
                <c:formatCode>0.0%</c:formatCode>
                <c:ptCount val="11"/>
                <c:pt idx="0">
                  <c:v>2.7E-2</c:v>
                </c:pt>
                <c:pt idx="1">
                  <c:v>4.7E-2</c:v>
                </c:pt>
                <c:pt idx="2">
                  <c:v>6.7000000000000004E-2</c:v>
                </c:pt>
                <c:pt idx="3">
                  <c:v>7.4999999999999997E-2</c:v>
                </c:pt>
                <c:pt idx="4">
                  <c:v>7.549293555252358E-2</c:v>
                </c:pt>
                <c:pt idx="5">
                  <c:v>6.7638672350332288E-2</c:v>
                </c:pt>
                <c:pt idx="6">
                  <c:v>6.0999999999999999E-2</c:v>
                </c:pt>
                <c:pt idx="7">
                  <c:v>5.45E-2</c:v>
                </c:pt>
                <c:pt idx="8">
                  <c:v>4.8000000000000001E-2</c:v>
                </c:pt>
                <c:pt idx="9">
                  <c:v>5.0393910750094063E-2</c:v>
                </c:pt>
                <c:pt idx="10">
                  <c:v>5.2787821500188126E-2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AA-4363-97DD-91A520AEB424}"/>
            </c:ext>
          </c:extLst>
        </c:ser>
        <c:ser>
          <c:idx val="2"/>
          <c:order val="1"/>
          <c:tx>
            <c:strRef>
              <c:f>Foglio1!$A$3</c:f>
              <c:strCache>
                <c:ptCount val="1"/>
                <c:pt idx="0">
                  <c:v>Smartphone</c:v>
                </c:pt>
              </c:strCache>
            </c:strRef>
          </c:tx>
          <c:spPr>
            <a:solidFill>
              <a:srgbClr val="A7AC35"/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AA-4363-97DD-91A520AEB424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osario" panose="02000503040000020003" pitchFamily="2" charset="0"/>
                  </a:defRPr>
                </a:pPr>
                <a:endParaRPr lang="it-IT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Foglio1!$B$1:$L$1</c:f>
              <c:strCach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  <c:pt idx="10">
                  <c:v>2022</c:v>
                </c:pt>
              </c:strCache>
            </c:strRef>
          </c:cat>
          <c:val>
            <c:numRef>
              <c:f>Foglio1!$B$3:$L$3</c:f>
              <c:numCache>
                <c:formatCode>0.0%</c:formatCode>
                <c:ptCount val="11"/>
                <c:pt idx="0">
                  <c:v>1.2999999999999999E-2</c:v>
                </c:pt>
                <c:pt idx="1">
                  <c:v>5.8999999999999997E-2</c:v>
                </c:pt>
                <c:pt idx="2">
                  <c:v>8.2000000000000003E-2</c:v>
                </c:pt>
                <c:pt idx="3">
                  <c:v>0.13500000000000001</c:v>
                </c:pt>
                <c:pt idx="4">
                  <c:v>0.16375462990672612</c:v>
                </c:pt>
                <c:pt idx="5">
                  <c:v>0.19487121689114748</c:v>
                </c:pt>
                <c:pt idx="6">
                  <c:v>0.32100000000000001</c:v>
                </c:pt>
                <c:pt idx="7">
                  <c:v>0.39300000000000002</c:v>
                </c:pt>
                <c:pt idx="8">
                  <c:v>0.46500000000000002</c:v>
                </c:pt>
                <c:pt idx="9">
                  <c:v>0.48411828540304891</c:v>
                </c:pt>
                <c:pt idx="10">
                  <c:v>0.50323657080609774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AA-4363-97DD-91A520AEB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35799808"/>
        <c:axId val="35801344"/>
      </c:barChart>
      <c:catAx>
        <c:axId val="35799808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#,##0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>
                <a:solidFill>
                  <a:schemeClr val="accent3">
                    <a:lumMod val="50000"/>
                  </a:schemeClr>
                </a:solidFill>
                <a:latin typeface="Rosario" panose="02000503040000020003" pitchFamily="2" charset="0"/>
              </a:defRPr>
            </a:pPr>
            <a:endParaRPr lang="it-IT"/>
          </a:p>
        </c:txPr>
        <c:crossAx val="35801344"/>
        <c:crosses val="autoZero"/>
        <c:auto val="1"/>
        <c:lblAlgn val="ctr"/>
        <c:lblOffset val="100"/>
        <c:tickLblSkip val="2"/>
        <c:noMultiLvlLbl val="0"/>
      </c:catAx>
      <c:valAx>
        <c:axId val="35801344"/>
        <c:scaling>
          <c:orientation val="minMax"/>
          <c:max val="0.60000000000000009"/>
          <c:min val="-0.1"/>
        </c:scaling>
        <c:delete val="1"/>
        <c:axPos val="l"/>
        <c:numFmt formatCode="0%" sourceLinked="0"/>
        <c:majorTickMark val="out"/>
        <c:minorTickMark val="none"/>
        <c:tickLblPos val="nextTo"/>
        <c:crossAx val="35799808"/>
        <c:crosses val="autoZero"/>
        <c:crossBetween val="between"/>
        <c:maj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18393874643874E-2"/>
          <c:y val="4.5833333333333302E-2"/>
          <c:w val="0.90807496438746438"/>
          <c:h val="0.908333333333332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mar-14</c:v>
                </c:pt>
              </c:strCache>
            </c:strRef>
          </c:tx>
          <c:spPr>
            <a:solidFill>
              <a:srgbClr val="CBDDF5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Foglio1!$B$2:$B$8</c:f>
              <c:numCache>
                <c:formatCode>0.0%</c:formatCode>
                <c:ptCount val="7"/>
                <c:pt idx="0">
                  <c:v>0.71599999999999997</c:v>
                </c:pt>
                <c:pt idx="1">
                  <c:v>0.44755653083768748</c:v>
                </c:pt>
                <c:pt idx="2">
                  <c:v>0.21609314512145023</c:v>
                </c:pt>
                <c:pt idx="3">
                  <c:v>0.10796116299075285</c:v>
                </c:pt>
                <c:pt idx="4">
                  <c:v>5.907763370405035E-2</c:v>
                </c:pt>
                <c:pt idx="5">
                  <c:v>6.2293100764495658E-2</c:v>
                </c:pt>
                <c:pt idx="6">
                  <c:v>1.129256797653792E-2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15-410B-9360-C54155587903}"/>
            </c:ext>
          </c:extLst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mar-15</c:v>
                </c:pt>
              </c:strCache>
            </c:strRef>
          </c:tx>
          <c:spPr>
            <a:solidFill>
              <a:srgbClr val="A5C4ED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Foglio1!$E$2:$E$8</c:f>
              <c:numCache>
                <c:formatCode>0.0%</c:formatCode>
                <c:ptCount val="7"/>
                <c:pt idx="0">
                  <c:v>0.75618382960291042</c:v>
                </c:pt>
                <c:pt idx="1">
                  <c:v>0.45043861013281378</c:v>
                </c:pt>
                <c:pt idx="2">
                  <c:v>0.17844249751690849</c:v>
                </c:pt>
                <c:pt idx="3">
                  <c:v>9.714618284557433E-2</c:v>
                </c:pt>
                <c:pt idx="4">
                  <c:v>4.440539569990834E-2</c:v>
                </c:pt>
                <c:pt idx="5">
                  <c:v>6.1500653243541037E-2</c:v>
                </c:pt>
                <c:pt idx="6">
                  <c:v>1.8111132375254441E-2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15-410B-9360-C54155587903}"/>
            </c:ext>
          </c:extLst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feb-16</c:v>
                </c:pt>
              </c:strCache>
            </c:strRef>
          </c:tx>
          <c:spPr>
            <a:solidFill>
              <a:srgbClr val="88B1E8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Foglio1!$H$2:$H$8</c:f>
              <c:numCache>
                <c:formatCode>0.0%</c:formatCode>
                <c:ptCount val="7"/>
                <c:pt idx="0">
                  <c:v>0.80800000000000005</c:v>
                </c:pt>
                <c:pt idx="1">
                  <c:v>0.45500000000000002</c:v>
                </c:pt>
                <c:pt idx="2">
                  <c:v>0.187</c:v>
                </c:pt>
                <c:pt idx="3">
                  <c:v>8.2000000000000003E-2</c:v>
                </c:pt>
                <c:pt idx="4">
                  <c:v>3.9E-2</c:v>
                </c:pt>
                <c:pt idx="5">
                  <c:v>4.4999999999999998E-2</c:v>
                </c:pt>
                <c:pt idx="6">
                  <c:v>1.2E-2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15-410B-9360-C54155587903}"/>
            </c:ext>
          </c:extLst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mar-17</c:v>
                </c:pt>
              </c:strCache>
            </c:strRef>
          </c:tx>
          <c:spPr>
            <a:solidFill>
              <a:srgbClr val="5B94DF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Foglio1!$J$2:$J$8</c:f>
              <c:numCache>
                <c:formatCode>0.0%</c:formatCode>
                <c:ptCount val="7"/>
                <c:pt idx="0">
                  <c:v>0.85</c:v>
                </c:pt>
                <c:pt idx="1">
                  <c:v>0.46400000000000002</c:v>
                </c:pt>
                <c:pt idx="2">
                  <c:v>0.16500000000000001</c:v>
                </c:pt>
                <c:pt idx="3">
                  <c:v>5.3999999999999999E-2</c:v>
                </c:pt>
                <c:pt idx="4">
                  <c:v>3.5999999999999997E-2</c:v>
                </c:pt>
                <c:pt idx="5">
                  <c:v>3.1E-2</c:v>
                </c:pt>
                <c:pt idx="6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915-410B-9360-C54155587903}"/>
            </c:ext>
          </c:extLst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mar-18</c:v>
                </c:pt>
              </c:strCache>
            </c:strRef>
          </c:tx>
          <c:spPr>
            <a:solidFill>
              <a:srgbClr val="2B74D5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Foglio1!$L$2:$L$8</c:f>
              <c:numCache>
                <c:formatCode>0.0%</c:formatCode>
                <c:ptCount val="7"/>
                <c:pt idx="0">
                  <c:v>0.84872650381452641</c:v>
                </c:pt>
                <c:pt idx="1">
                  <c:v>0.49312110671535775</c:v>
                </c:pt>
                <c:pt idx="2">
                  <c:v>0.16830048610508741</c:v>
                </c:pt>
                <c:pt idx="3">
                  <c:v>5.7630958962982717E-2</c:v>
                </c:pt>
                <c:pt idx="4">
                  <c:v>2.0540673603780174E-2</c:v>
                </c:pt>
                <c:pt idx="5">
                  <c:v>2.8926183917377189E-2</c:v>
                </c:pt>
                <c:pt idx="6">
                  <c:v>9.0402027565960972E-3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87-480C-8DE6-E17676106F75}"/>
            </c:ext>
          </c:extLst>
        </c:ser>
        <c:ser>
          <c:idx val="12"/>
          <c:order val="12"/>
          <c:tx>
            <c:strRef>
              <c:f>Foglio1!$N$1</c:f>
              <c:strCache>
                <c:ptCount val="1"/>
                <c:pt idx="0">
                  <c:v>mar-20</c:v>
                </c:pt>
              </c:strCache>
            </c:strRef>
          </c:tx>
          <c:spPr>
            <a:solidFill>
              <a:srgbClr val="20559F"/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Foglio1!$N$2:$N$8</c:f>
              <c:numCache>
                <c:formatCode>0.0%</c:formatCode>
                <c:ptCount val="7"/>
                <c:pt idx="0">
                  <c:v>0.83239105687244541</c:v>
                </c:pt>
                <c:pt idx="1">
                  <c:v>0.44608749576296852</c:v>
                </c:pt>
                <c:pt idx="2">
                  <c:v>0.17287429410138661</c:v>
                </c:pt>
                <c:pt idx="3">
                  <c:v>2.4496491026431807E-2</c:v>
                </c:pt>
                <c:pt idx="4">
                  <c:v>2.5235427163096475E-2</c:v>
                </c:pt>
                <c:pt idx="5">
                  <c:v>2.6431099764837054E-2</c:v>
                </c:pt>
                <c:pt idx="6">
                  <c:v>6.4467604790214069E-3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0DF-41E5-A65B-6A46EC8A3310}"/>
            </c:ext>
          </c:extLst>
        </c:ser>
        <c:ser>
          <c:idx val="13"/>
          <c:order val="13"/>
          <c:tx>
            <c:strRef>
              <c:f>Foglio1!$O$1</c:f>
              <c:strCache>
                <c:ptCount val="1"/>
                <c:pt idx="0">
                  <c:v>apr-22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cat>
            <c:strRef>
              <c:f>Foglio1!$A$2:$A$8</c:f>
              <c:strCache>
                <c:ptCount val="7"/>
                <c:pt idx="0">
                  <c:v>eRetailer</c:v>
                </c:pt>
                <c:pt idx="1">
                  <c:v>Marketplace</c:v>
                </c:pt>
                <c:pt idx="2">
                  <c:v>Multi-canale</c:v>
                </c:pt>
                <c:pt idx="3">
                  <c:v>Vendite Private</c:v>
                </c:pt>
                <c:pt idx="4">
                  <c:v>Coupon</c:v>
                </c:pt>
                <c:pt idx="5">
                  <c:v>Produttore</c:v>
                </c:pt>
                <c:pt idx="6">
                  <c:v>Comparatore</c:v>
                </c:pt>
              </c:strCache>
            </c:strRef>
          </c:cat>
          <c:val>
            <c:numRef>
              <c:f>Foglio1!$O$2:$O$8</c:f>
              <c:numCache>
                <c:formatCode>0.0%</c:formatCode>
                <c:ptCount val="7"/>
                <c:pt idx="0">
                  <c:v>0.77906385921086763</c:v>
                </c:pt>
                <c:pt idx="1">
                  <c:v>0.40200000000000002</c:v>
                </c:pt>
                <c:pt idx="2">
                  <c:v>0.17300000000000001</c:v>
                </c:pt>
                <c:pt idx="3">
                  <c:v>2.0370541557533938E-2</c:v>
                </c:pt>
                <c:pt idx="4">
                  <c:v>8.0000000000000002E-3</c:v>
                </c:pt>
                <c:pt idx="5">
                  <c:v>2.7443455873106967E-2</c:v>
                </c:pt>
                <c:pt idx="6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81-4A72-83D0-7CB35CE6C9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6"/>
        <c:axId val="90829952"/>
        <c:axId val="90831488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Foglio1!$C$1</c15:sqref>
                        </c15:formulaRef>
                      </c:ext>
                    </c:extLst>
                    <c:strCache>
                      <c:ptCount val="1"/>
                      <c:pt idx="0">
                        <c:v>set-14</c:v>
                      </c:pt>
                    </c:strCache>
                  </c:strRef>
                </c:tx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Foglio1!$C$2:$C$8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0.76667002880288881</c:v>
                      </c:pt>
                      <c:pt idx="1">
                        <c:v>0.46411310676578282</c:v>
                      </c:pt>
                      <c:pt idx="2">
                        <c:v>0.23337333699881177</c:v>
                      </c:pt>
                      <c:pt idx="3">
                        <c:v>9.5675919411528476E-2</c:v>
                      </c:pt>
                      <c:pt idx="4">
                        <c:v>5.6407752758169755E-2</c:v>
                      </c:pt>
                      <c:pt idx="5">
                        <c:v>5.5951775209259938E-2</c:v>
                      </c:pt>
                      <c:pt idx="6">
                        <c:v>1.3590328000226576E-2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D915-410B-9360-C54155587903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Foglio1!$D$1</c15:sqref>
                        </c15:formulaRef>
                      </c:ext>
                    </c:extLst>
                    <c:strCache>
                      <c:ptCount val="1"/>
                      <c:pt idx="0">
                        <c:v>dic-14</c:v>
                      </c:pt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Foglio1!$D$2:$D$8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0.7724174930244776</c:v>
                      </c:pt>
                      <c:pt idx="1">
                        <c:v>0.47107210377074105</c:v>
                      </c:pt>
                      <c:pt idx="2">
                        <c:v>0.19795784118431756</c:v>
                      </c:pt>
                      <c:pt idx="3">
                        <c:v>8.1879532286425402E-2</c:v>
                      </c:pt>
                      <c:pt idx="4">
                        <c:v>4.8205621755232721E-2</c:v>
                      </c:pt>
                      <c:pt idx="5">
                        <c:v>5.0859083455624773E-2</c:v>
                      </c:pt>
                      <c:pt idx="6">
                        <c:v>1.0684556353939889E-2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D915-410B-9360-C54155587903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Foglio1!$F$1</c15:sqref>
                        </c15:formulaRef>
                      </c:ext>
                    </c:extLst>
                    <c:strCache>
                      <c:ptCount val="1"/>
                      <c:pt idx="0">
                        <c:v>giu-15</c:v>
                      </c:pt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Foglio1!$F$2:$F$8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0.75380963540229085</c:v>
                      </c:pt>
                      <c:pt idx="1">
                        <c:v>0.45924545267270489</c:v>
                      </c:pt>
                      <c:pt idx="2">
                        <c:v>0.18117121139325082</c:v>
                      </c:pt>
                      <c:pt idx="3">
                        <c:v>7.80014435998415E-2</c:v>
                      </c:pt>
                      <c:pt idx="4">
                        <c:v>4.981213470541368E-2</c:v>
                      </c:pt>
                      <c:pt idx="5">
                        <c:v>5.7869788424447809E-2</c:v>
                      </c:pt>
                      <c:pt idx="6">
                        <c:v>1.8592361977843974E-2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D915-410B-9360-C54155587903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Foglio1!$G$1</c15:sqref>
                        </c15:formulaRef>
                      </c:ext>
                    </c:extLst>
                    <c:strCache>
                      <c:ptCount val="1"/>
                      <c:pt idx="0">
                        <c:v>set-15</c:v>
                      </c:pt>
                    </c:strCache>
                  </c:strRef>
                </c:tx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/>
                    <a:lstStyle/>
                    <a:p>
                      <a:pPr>
                        <a:defRPr sz="6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Rosario" panose="02000503040000020003" pitchFamily="2" charset="0"/>
                        </a:defRPr>
                      </a:pPr>
                      <a:endParaRPr lang="it-IT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0"/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Foglio1!$G$2:$G$8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0.80969759556137177</c:v>
                      </c:pt>
                      <c:pt idx="1">
                        <c:v>0.46710180357488268</c:v>
                      </c:pt>
                      <c:pt idx="2">
                        <c:v>0.19271190247389947</c:v>
                      </c:pt>
                      <c:pt idx="3">
                        <c:v>8.6091610201224689E-2</c:v>
                      </c:pt>
                      <c:pt idx="4">
                        <c:v>4.2398593591560771E-2</c:v>
                      </c:pt>
                      <c:pt idx="5">
                        <c:v>5.5239997419850882E-2</c:v>
                      </c:pt>
                      <c:pt idx="6">
                        <c:v>2.1796302660884316E-2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915-410B-9360-C54155587903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Foglio1!$I$1</c15:sqref>
                        </c15:formulaRef>
                      </c:ext>
                    </c:extLst>
                    <c:strCache>
                      <c:ptCount val="1"/>
                      <c:pt idx="0">
                        <c:v>set-16</c:v>
                      </c:pt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Foglio1!$I$2:$I$8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0.84579398558086394</c:v>
                      </c:pt>
                      <c:pt idx="1">
                        <c:v>0.48535162606273213</c:v>
                      </c:pt>
                      <c:pt idx="2">
                        <c:v>0.18118388595655155</c:v>
                      </c:pt>
                      <c:pt idx="3">
                        <c:v>6.5034981788270316E-2</c:v>
                      </c:pt>
                      <c:pt idx="4">
                        <c:v>4.3200781585425271E-2</c:v>
                      </c:pt>
                      <c:pt idx="5">
                        <c:v>4.7804026892887722E-2</c:v>
                      </c:pt>
                      <c:pt idx="6">
                        <c:v>1.0096485166445766E-2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915-410B-9360-C54155587903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Foglio1!$K$1</c15:sqref>
                        </c15:formulaRef>
                      </c:ext>
                    </c:extLst>
                    <c:strCache>
                      <c:ptCount val="1"/>
                      <c:pt idx="0">
                        <c:v>set-17</c:v>
                      </c:pt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Foglio1!$K$2:$K$8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0.87009250641888913</c:v>
                      </c:pt>
                      <c:pt idx="1">
                        <c:v>0.4972779072661343</c:v>
                      </c:pt>
                      <c:pt idx="2">
                        <c:v>0.1509841954703911</c:v>
                      </c:pt>
                      <c:pt idx="3">
                        <c:v>4.5039236380321077E-2</c:v>
                      </c:pt>
                      <c:pt idx="4">
                        <c:v>1.9878594958408106E-2</c:v>
                      </c:pt>
                      <c:pt idx="5">
                        <c:v>2.2645769443706654E-2</c:v>
                      </c:pt>
                      <c:pt idx="6">
                        <c:v>1.5471021781713452E-2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915-410B-9360-C54155587903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Foglio1!$M$1</c15:sqref>
                        </c15:formulaRef>
                      </c:ext>
                    </c:extLst>
                    <c:strCache>
                      <c:ptCount val="1"/>
                      <c:pt idx="0">
                        <c:v>set-18</c:v>
                      </c:pt>
                    </c:strCache>
                  </c:strRef>
                </c:tx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Foglio1!$A$2:$A$8</c15:sqref>
                        </c15:formulaRef>
                      </c:ext>
                    </c:extLst>
                    <c:strCache>
                      <c:ptCount val="7"/>
                      <c:pt idx="0">
                        <c:v>eRetailer</c:v>
                      </c:pt>
                      <c:pt idx="1">
                        <c:v>Marketplace</c:v>
                      </c:pt>
                      <c:pt idx="2">
                        <c:v>Multi-canale</c:v>
                      </c:pt>
                      <c:pt idx="3">
                        <c:v>Vendite Private</c:v>
                      </c:pt>
                      <c:pt idx="4">
                        <c:v>Coupon</c:v>
                      </c:pt>
                      <c:pt idx="5">
                        <c:v>Produttore</c:v>
                      </c:pt>
                      <c:pt idx="6">
                        <c:v>Comparatore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Foglio1!$M$2:$M$8</c15:sqref>
                        </c15:formulaRef>
                      </c:ext>
                    </c:extLst>
                    <c:numCache>
                      <c:formatCode>0.0%</c:formatCode>
                      <c:ptCount val="7"/>
                      <c:pt idx="0">
                        <c:v>0.87498178456684794</c:v>
                      </c:pt>
                      <c:pt idx="1">
                        <c:v>0.46711919959392412</c:v>
                      </c:pt>
                      <c:pt idx="2">
                        <c:v>0.16026606978970417</c:v>
                      </c:pt>
                      <c:pt idx="3">
                        <c:v>3.5239865287603381E-2</c:v>
                      </c:pt>
                      <c:pt idx="4">
                        <c:v>2.0187534857459354E-2</c:v>
                      </c:pt>
                      <c:pt idx="5">
                        <c:v>2.2243871212548293E-2</c:v>
                      </c:pt>
                      <c:pt idx="6">
                        <c:v>6.5360847540688856E-3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C8B0-4181-B2FF-FAFC43E2CC40}"/>
                  </c:ext>
                </c:extLst>
              </c15:ser>
            </c15:filteredBarSeries>
          </c:ext>
        </c:extLst>
      </c:barChart>
      <c:catAx>
        <c:axId val="90829952"/>
        <c:scaling>
          <c:orientation val="maxMin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50">
                <a:solidFill>
                  <a:schemeClr val="tx1">
                    <a:lumMod val="50000"/>
                    <a:lumOff val="50000"/>
                  </a:schemeClr>
                </a:solidFill>
                <a:latin typeface="Rosario" panose="02000503040000020003" pitchFamily="2" charset="0"/>
              </a:defRPr>
            </a:pPr>
            <a:endParaRPr lang="it-IT"/>
          </a:p>
        </c:txPr>
        <c:crossAx val="90831488"/>
        <c:crosses val="autoZero"/>
        <c:auto val="1"/>
        <c:lblAlgn val="ctr"/>
        <c:lblOffset val="100"/>
        <c:noMultiLvlLbl val="0"/>
      </c:catAx>
      <c:valAx>
        <c:axId val="90831488"/>
        <c:scaling>
          <c:orientation val="minMax"/>
          <c:max val="0.88000000000000012"/>
        </c:scaling>
        <c:delete val="0"/>
        <c:axPos val="t"/>
        <c:numFmt formatCode="0%" sourceLinked="0"/>
        <c:majorTickMark val="none"/>
        <c:minorTickMark val="none"/>
        <c:tickLblPos val="none"/>
        <c:spPr>
          <a:ln>
            <a:solidFill>
              <a:schemeClr val="bg1">
                <a:lumMod val="85000"/>
              </a:schemeClr>
            </a:solidFill>
          </a:ln>
        </c:spPr>
        <c:crossAx val="908299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145166016473803E-2"/>
          <c:y val="6.6614501312335997E-2"/>
          <c:w val="0.90601463616926703"/>
          <c:h val="0.76712860892388501"/>
        </c:manualLayout>
      </c:layout>
      <c:lineChart>
        <c:grouping val="standard"/>
        <c:varyColors val="0"/>
        <c:ser>
          <c:idx val="0"/>
          <c:order val="0"/>
          <c:tx>
            <c:strRef>
              <c:f>Foglio1!$A$2</c:f>
              <c:strCache>
                <c:ptCount val="1"/>
                <c:pt idx="0">
                  <c:v> eRetailer italiano</c:v>
                </c:pt>
              </c:strCache>
            </c:strRef>
          </c:tx>
          <c:marker>
            <c:symbol val="none"/>
          </c:marker>
          <c:cat>
            <c:strRef>
              <c:f>Foglio1!$B$1:$M$1</c:f>
              <c:strCache>
                <c:ptCount val="12"/>
                <c:pt idx="0">
                  <c:v>mar-14</c:v>
                </c:pt>
                <c:pt idx="1">
                  <c:v>set-14</c:v>
                </c:pt>
                <c:pt idx="2">
                  <c:v>mar-15</c:v>
                </c:pt>
                <c:pt idx="3">
                  <c:v>set-15</c:v>
                </c:pt>
                <c:pt idx="4">
                  <c:v>feb-16</c:v>
                </c:pt>
                <c:pt idx="5">
                  <c:v>set-16</c:v>
                </c:pt>
                <c:pt idx="6">
                  <c:v>mar-17</c:v>
                </c:pt>
                <c:pt idx="7">
                  <c:v>set-17</c:v>
                </c:pt>
                <c:pt idx="8">
                  <c:v>mar-18</c:v>
                </c:pt>
                <c:pt idx="9">
                  <c:v>set-18</c:v>
                </c:pt>
                <c:pt idx="10">
                  <c:v>mar-20</c:v>
                </c:pt>
                <c:pt idx="11">
                  <c:v>apr-22</c:v>
                </c:pt>
              </c:strCache>
            </c:strRef>
          </c:cat>
          <c:val>
            <c:numRef>
              <c:f>Foglio1!$B$2:$M$2</c:f>
              <c:numCache>
                <c:formatCode>0.0%</c:formatCode>
                <c:ptCount val="12"/>
                <c:pt idx="0">
                  <c:v>5.5019389105705668E-2</c:v>
                </c:pt>
                <c:pt idx="1">
                  <c:v>3.6712722002981972E-2</c:v>
                </c:pt>
                <c:pt idx="2">
                  <c:v>2.6648161296147839E-2</c:v>
                </c:pt>
                <c:pt idx="3">
                  <c:v>3.1808983821489008E-2</c:v>
                </c:pt>
                <c:pt idx="4">
                  <c:v>3.5851276920827214E-2</c:v>
                </c:pt>
                <c:pt idx="5">
                  <c:v>1.8200455921493372E-2</c:v>
                </c:pt>
                <c:pt idx="6">
                  <c:v>3.1E-2</c:v>
                </c:pt>
                <c:pt idx="7">
                  <c:v>1.6E-2</c:v>
                </c:pt>
                <c:pt idx="8">
                  <c:v>1.7000000000000001E-2</c:v>
                </c:pt>
                <c:pt idx="9">
                  <c:v>1.7000000000000001E-2</c:v>
                </c:pt>
                <c:pt idx="10">
                  <c:v>7.0000000000000001E-3</c:v>
                </c:pt>
                <c:pt idx="11">
                  <c:v>3.0000000000000001E-3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3EB-4D7E-BEAB-E43FC5C92063}"/>
            </c:ext>
          </c:extLst>
        </c:ser>
        <c:ser>
          <c:idx val="1"/>
          <c:order val="1"/>
          <c:tx>
            <c:strRef>
              <c:f>Foglio1!$A$3</c:f>
              <c:strCache>
                <c:ptCount val="1"/>
                <c:pt idx="0">
                  <c:v> Multi-canale in Italia</c:v>
                </c:pt>
              </c:strCache>
            </c:strRef>
          </c:tx>
          <c:marker>
            <c:symbol val="none"/>
          </c:marker>
          <c:cat>
            <c:strRef>
              <c:f>Foglio1!$B$1:$M$1</c:f>
              <c:strCache>
                <c:ptCount val="12"/>
                <c:pt idx="0">
                  <c:v>mar-14</c:v>
                </c:pt>
                <c:pt idx="1">
                  <c:v>set-14</c:v>
                </c:pt>
                <c:pt idx="2">
                  <c:v>mar-15</c:v>
                </c:pt>
                <c:pt idx="3">
                  <c:v>set-15</c:v>
                </c:pt>
                <c:pt idx="4">
                  <c:v>feb-16</c:v>
                </c:pt>
                <c:pt idx="5">
                  <c:v>set-16</c:v>
                </c:pt>
                <c:pt idx="6">
                  <c:v>mar-17</c:v>
                </c:pt>
                <c:pt idx="7">
                  <c:v>set-17</c:v>
                </c:pt>
                <c:pt idx="8">
                  <c:v>mar-18</c:v>
                </c:pt>
                <c:pt idx="9">
                  <c:v>set-18</c:v>
                </c:pt>
                <c:pt idx="10">
                  <c:v>mar-20</c:v>
                </c:pt>
                <c:pt idx="11">
                  <c:v>apr-22</c:v>
                </c:pt>
              </c:strCache>
            </c:strRef>
          </c:cat>
          <c:val>
            <c:numRef>
              <c:f>Foglio1!$B$3:$M$3</c:f>
              <c:numCache>
                <c:formatCode>0.0%</c:formatCode>
                <c:ptCount val="12"/>
                <c:pt idx="0">
                  <c:v>0.13159212761740316</c:v>
                </c:pt>
                <c:pt idx="1">
                  <c:v>0.1183267185413394</c:v>
                </c:pt>
                <c:pt idx="2">
                  <c:v>9.6891394264234654E-2</c:v>
                </c:pt>
                <c:pt idx="3">
                  <c:v>8.4255433607175079E-2</c:v>
                </c:pt>
                <c:pt idx="4">
                  <c:v>7.5227448197828936E-2</c:v>
                </c:pt>
                <c:pt idx="5">
                  <c:v>7.9219464431570977E-2</c:v>
                </c:pt>
                <c:pt idx="6">
                  <c:v>6.5000000000000002E-2</c:v>
                </c:pt>
                <c:pt idx="7">
                  <c:v>5.0999999999999997E-2</c:v>
                </c:pt>
                <c:pt idx="8">
                  <c:v>0.05</c:v>
                </c:pt>
                <c:pt idx="9">
                  <c:v>4.8000000000000001E-2</c:v>
                </c:pt>
                <c:pt idx="10">
                  <c:v>4.8000000000000001E-2</c:v>
                </c:pt>
                <c:pt idx="11">
                  <c:v>5.7000000000000002E-2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C3EB-4D7E-BEAB-E43FC5C92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8304128"/>
        <c:axId val="118305920"/>
      </c:lineChart>
      <c:catAx>
        <c:axId val="1183041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>
                <a:solidFill>
                  <a:srgbClr val="898989"/>
                </a:solidFill>
                <a:latin typeface="Rosario" panose="02000503040000020003" pitchFamily="2" charset="0"/>
              </a:defRPr>
            </a:pPr>
            <a:endParaRPr lang="it-IT"/>
          </a:p>
        </c:txPr>
        <c:crossAx val="118305920"/>
        <c:crosses val="autoZero"/>
        <c:auto val="1"/>
        <c:lblAlgn val="ctr"/>
        <c:lblOffset val="100"/>
        <c:tickLblSkip val="3"/>
        <c:tickMarkSkip val="10"/>
        <c:noMultiLvlLbl val="0"/>
      </c:catAx>
      <c:valAx>
        <c:axId val="118305920"/>
        <c:scaling>
          <c:orientation val="minMax"/>
          <c:max val="0.14000000000000001"/>
          <c:min val="0"/>
        </c:scaling>
        <c:delete val="0"/>
        <c:axPos val="l"/>
        <c:majorGridlines>
          <c:spPr>
            <a:ln w="6350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>
                <a:solidFill>
                  <a:srgbClr val="898989"/>
                </a:solidFill>
                <a:latin typeface="Rosario" panose="02000503040000020003" pitchFamily="2" charset="0"/>
              </a:defRPr>
            </a:pPr>
            <a:endParaRPr lang="it-IT"/>
          </a:p>
        </c:txPr>
        <c:crossAx val="118304128"/>
        <c:crosses val="autoZero"/>
        <c:crossBetween val="between"/>
        <c:majorUnit val="2.0000000000000004E-2"/>
        <c:minorUnit val="2.0000000000000004E-2"/>
      </c:valAx>
    </c:plotArea>
    <c:legend>
      <c:legendPos val="r"/>
      <c:layout>
        <c:manualLayout>
          <c:xMode val="edge"/>
          <c:yMode val="edge"/>
          <c:x val="0.46034863487723982"/>
          <c:y val="6.3787438650607445E-2"/>
          <c:w val="0.51706934184110742"/>
          <c:h val="0.21685989138461739"/>
        </c:manualLayout>
      </c:layout>
      <c:overlay val="0"/>
      <c:spPr>
        <a:noFill/>
      </c:spPr>
      <c:txPr>
        <a:bodyPr/>
        <a:lstStyle/>
        <a:p>
          <a:pPr>
            <a:defRPr sz="900">
              <a:solidFill>
                <a:srgbClr val="4D4D4D"/>
              </a:solidFill>
              <a:latin typeface="Rosario" panose="02000503040000020003" pitchFamily="2" charset="0"/>
            </a:defRPr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/>
          <a:lstStyle>
            <a:lvl1pPr algn="r">
              <a:defRPr sz="1200"/>
            </a:lvl1pPr>
          </a:lstStyle>
          <a:p>
            <a:fld id="{13F06BE3-C0F0-462F-B497-E5B3A48861DF}" type="datetimeFigureOut">
              <a:rPr lang="it-IT" smtClean="0"/>
              <a:t>25/11/2022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 anchor="b"/>
          <a:lstStyle>
            <a:lvl1pPr algn="r">
              <a:defRPr sz="1200"/>
            </a:lvl1pPr>
          </a:lstStyle>
          <a:p>
            <a:fld id="{5412D8AF-2112-4D3D-AB08-C1E114DF010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7694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/>
          <a:lstStyle>
            <a:lvl1pPr algn="r">
              <a:defRPr sz="1200"/>
            </a:lvl1pPr>
          </a:lstStyle>
          <a:p>
            <a:fld id="{E9EEB2E5-76F2-40EF-A4E4-A6542EC08136}" type="datetimeFigureOut">
              <a:rPr lang="it-IT" smtClean="0"/>
              <a:t>25/11/2022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4" rIns="94906" bIns="4745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4906" tIns="47454" rIns="94906" bIns="47454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2" y="9721106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4906" tIns="47454" rIns="94906" bIns="47454" rtlCol="0" anchor="b"/>
          <a:lstStyle>
            <a:lvl1pPr algn="r">
              <a:defRPr sz="1200"/>
            </a:lvl1pPr>
          </a:lstStyle>
          <a:p>
            <a:fld id="{1599DDAC-A934-4308-8DC5-26D0A0B1E27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5316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 dati delle bolle sopra vengono dal foglio «Trend Canale» dell’Excel</a:t>
            </a:r>
            <a:r>
              <a:rPr lang="it-IT" baseline="0"/>
              <a:t> «Analisi 0 – Storia, dimensioni e profilo acquirenti»: sistema % e dimensione/sovrapposizione bolle</a:t>
            </a:r>
            <a:endParaRPr lang="it-IT"/>
          </a:p>
          <a:p>
            <a:r>
              <a:rPr lang="it-IT"/>
              <a:t>I dati del grafico in fondo vengono dal foglio «Device» nell’Excel «Analisi 2t – Trend degli acquisti per Merchant</a:t>
            </a:r>
            <a:r>
              <a:rPr lang="it-IT" baseline="0"/>
              <a:t> e Categoria»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9DDAC-A934-4308-8DC5-26D0A0B1E279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56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583">
              <a:defRPr/>
            </a:pPr>
            <a:r>
              <a:rPr lang="it-IT"/>
              <a:t>Grafici in alto e in basso: foglio «Trend notorietà» dell’Excel «Analisi 1 – Notorietà», righe in fondo (oltre</a:t>
            </a:r>
            <a:r>
              <a:rPr lang="it-IT" baseline="0"/>
              <a:t> riga 400)</a:t>
            </a:r>
            <a:endParaRPr lang="it-IT"/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9DDAC-A934-4308-8DC5-26D0A0B1E27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58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3304" y="799891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74884A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pic>
        <p:nvPicPr>
          <p:cNvPr id="7" name="Bild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88" y="740532"/>
            <a:ext cx="5652000" cy="45890"/>
          </a:xfrm>
          <a:prstGeom prst="rect">
            <a:avLst/>
          </a:prstGeom>
        </p:spPr>
      </p:pic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47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74884A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sp>
        <p:nvSpPr>
          <p:cNvPr id="8" name="CasellaDiTesto 26"/>
          <p:cNvSpPr txBox="1"/>
          <p:nvPr userDrawn="1"/>
        </p:nvSpPr>
        <p:spPr>
          <a:xfrm>
            <a:off x="364324" y="9306409"/>
            <a:ext cx="2079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| Q2 2014 | Netcomm</a:t>
            </a:r>
          </a:p>
        </p:txBody>
      </p:sp>
      <p:sp>
        <p:nvSpPr>
          <p:cNvPr id="9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1" name="Bild 10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1580"/>
            <a:ext cx="5903997" cy="252000"/>
          </a:xfrm>
          <a:prstGeom prst="rect">
            <a:avLst/>
          </a:prstGeom>
        </p:spPr>
      </p:pic>
      <p:sp>
        <p:nvSpPr>
          <p:cNvPr id="13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0" name="CasellaDiTesto 9"/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3601816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inda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274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6BC1BC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274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6BC1BC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sp>
        <p:nvSpPr>
          <p:cNvPr id="28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8" name="Bild 7" descr="footer_mint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06748"/>
            <a:ext cx="5903997" cy="252000"/>
          </a:xfrm>
          <a:prstGeom prst="rect">
            <a:avLst/>
          </a:prstGeom>
        </p:spPr>
      </p:pic>
      <p:pic>
        <p:nvPicPr>
          <p:cNvPr id="9" name="Bild 16" descr="header_celes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00" y="740533"/>
            <a:ext cx="5652000" cy="41865"/>
          </a:xfrm>
          <a:prstGeom prst="rect">
            <a:avLst/>
          </a:prstGeom>
        </p:spPr>
      </p:pic>
      <p:sp>
        <p:nvSpPr>
          <p:cNvPr id="16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02EB0A7-D433-4D00-B434-45D3E12B6449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2204695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vi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47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A30862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47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A30862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0" y="741600"/>
            <a:ext cx="5652000" cy="42360"/>
          </a:xfrm>
          <a:prstGeom prst="rect">
            <a:avLst/>
          </a:prstGeom>
        </p:spPr>
      </p:pic>
      <p:sp>
        <p:nvSpPr>
          <p:cNvPr id="8" name="CasellaDiTesto 26"/>
          <p:cNvSpPr txBox="1"/>
          <p:nvPr userDrawn="1"/>
        </p:nvSpPr>
        <p:spPr>
          <a:xfrm>
            <a:off x="364324" y="9306409"/>
            <a:ext cx="2079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| Q2 2014 | Netcomm</a:t>
            </a:r>
          </a:p>
        </p:txBody>
      </p:sp>
      <p:sp>
        <p:nvSpPr>
          <p:cNvPr id="9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0" name="Bild 9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1588"/>
            <a:ext cx="5903997" cy="252000"/>
          </a:xfrm>
          <a:prstGeom prst="rect">
            <a:avLst/>
          </a:prstGeom>
        </p:spPr>
      </p:pic>
      <p:sp>
        <p:nvSpPr>
          <p:cNvPr id="12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18D22F5-E744-41A5-A587-4C09B85FAC06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121107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b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20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20559F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020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20559F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0" y="741001"/>
            <a:ext cx="5652000" cy="45889"/>
          </a:xfrm>
          <a:prstGeom prst="rect">
            <a:avLst/>
          </a:prstGeom>
        </p:spPr>
      </p:pic>
      <p:sp>
        <p:nvSpPr>
          <p:cNvPr id="9" name="CasellaDiTesto 26"/>
          <p:cNvSpPr txBox="1"/>
          <p:nvPr userDrawn="1"/>
        </p:nvSpPr>
        <p:spPr>
          <a:xfrm>
            <a:off x="364324" y="9306409"/>
            <a:ext cx="2079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| Q2 2014 | Netcomm</a:t>
            </a:r>
          </a:p>
        </p:txBody>
      </p:sp>
      <p:sp>
        <p:nvSpPr>
          <p:cNvPr id="11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297865A-84DB-4F0F-9931-A4C2E9B23D30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700405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aranc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3304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E48430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3304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E48430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00" y="741000"/>
            <a:ext cx="5652000" cy="45892"/>
          </a:xfrm>
          <a:prstGeom prst="rect">
            <a:avLst/>
          </a:prstGeom>
        </p:spPr>
      </p:pic>
      <p:sp>
        <p:nvSpPr>
          <p:cNvPr id="11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4525DDD-97E1-450A-AF77-8D640FE37DA7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414023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azzur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782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4F99BF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782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4F99BF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0" y="741001"/>
            <a:ext cx="5652000" cy="45889"/>
          </a:xfrm>
          <a:prstGeom prst="rect">
            <a:avLst/>
          </a:prstGeom>
        </p:spPr>
      </p:pic>
      <p:sp>
        <p:nvSpPr>
          <p:cNvPr id="10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1D95E94-869F-427A-AA36-71D05C2AA5C3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27571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verzol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47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A7AC35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47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A7AC35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0" y="741000"/>
            <a:ext cx="5652000" cy="45890"/>
          </a:xfrm>
          <a:prstGeom prst="rect">
            <a:avLst/>
          </a:prstGeom>
        </p:spPr>
      </p:pic>
      <p:sp>
        <p:nvSpPr>
          <p:cNvPr id="11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F511F58-8875-45C9-80BF-53A6E63E54D4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97285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ros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4772" y="794720"/>
            <a:ext cx="5724000" cy="819000"/>
          </a:xfrm>
        </p:spPr>
        <p:txBody>
          <a:bodyPr vert="horz" lIns="108000" tIns="45718" rIns="0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C53547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4772" y="131030"/>
            <a:ext cx="5724000" cy="585000"/>
          </a:xfrm>
        </p:spPr>
        <p:txBody>
          <a:bodyPr vert="horz" lIns="108000" tIns="45718" rIns="0" bIns="45718" rtlCol="0" anchor="b">
            <a:noAutofit/>
          </a:bodyPr>
          <a:lstStyle>
            <a:lvl1pPr algn="l">
              <a:defRPr lang="it-IT" sz="1900" b="1" i="0" cap="all" spc="100">
                <a:solidFill>
                  <a:srgbClr val="C53547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0" y="741000"/>
            <a:ext cx="5652000" cy="45890"/>
          </a:xfrm>
          <a:prstGeom prst="rect">
            <a:avLst/>
          </a:prstGeom>
        </p:spPr>
      </p:pic>
      <p:sp>
        <p:nvSpPr>
          <p:cNvPr id="11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E7EDEE7-E56E-479A-9F38-AB69D439B7F5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220874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Grigio scu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4772" y="794720"/>
            <a:ext cx="5652000" cy="819000"/>
          </a:xfrm>
        </p:spPr>
        <p:txBody>
          <a:bodyPr vert="horz" lIns="91438" tIns="45718" rIns="91438" bIns="45718" rtlCol="0" anchor="t">
            <a:normAutofit/>
          </a:bodyPr>
          <a:lstStyle>
            <a:lvl1pPr marL="0" indent="0" algn="l">
              <a:buNone/>
              <a:defRPr lang="it-IT" sz="1800" b="0" i="0" cap="none" spc="0">
                <a:solidFill>
                  <a:srgbClr val="756758"/>
                </a:solidFill>
                <a:latin typeface="Rosario"/>
                <a:ea typeface="+mj-ea"/>
                <a:cs typeface="Rosario Bold"/>
              </a:defRPr>
            </a:lvl1pPr>
          </a:lstStyle>
          <a:p>
            <a:pPr marL="0" lvl="0" defTabSz="457187">
              <a:lnSpc>
                <a:spcPts val="2100"/>
              </a:lnSpc>
              <a:spcBef>
                <a:spcPct val="0"/>
              </a:spcBef>
            </a:pPr>
            <a:r>
              <a:rPr lang="it-IT"/>
              <a:t>Fare clic per modificare lo stile del sottotitolo dello schema</a:t>
            </a:r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>
          <a:xfrm>
            <a:off x="514772" y="131030"/>
            <a:ext cx="5652000" cy="585000"/>
          </a:xfrm>
        </p:spPr>
        <p:txBody>
          <a:bodyPr vert="horz" lIns="91438" tIns="45718" rIns="91438" bIns="45718" rtlCol="0" anchor="b">
            <a:normAutofit/>
          </a:bodyPr>
          <a:lstStyle>
            <a:lvl1pPr algn="l">
              <a:defRPr lang="it-IT" sz="1900" b="1" i="0" cap="all" spc="100">
                <a:solidFill>
                  <a:srgbClr val="756758"/>
                </a:solidFill>
                <a:latin typeface="Rosario"/>
                <a:cs typeface="Rosario Bold"/>
              </a:defRPr>
            </a:lvl1pPr>
          </a:lstStyle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0" y="741000"/>
            <a:ext cx="5652000" cy="45890"/>
          </a:xfrm>
          <a:prstGeom prst="rect">
            <a:avLst/>
          </a:prstGeom>
        </p:spPr>
      </p:pic>
      <p:sp>
        <p:nvSpPr>
          <p:cNvPr id="11" name="CasellaDiTesto 27"/>
          <p:cNvSpPr txBox="1"/>
          <p:nvPr userDrawn="1"/>
        </p:nvSpPr>
        <p:spPr>
          <a:xfrm>
            <a:off x="6165304" y="9311580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9316420"/>
            <a:ext cx="5903997" cy="252000"/>
          </a:xfrm>
          <a:prstGeom prst="rect">
            <a:avLst/>
          </a:prstGeom>
        </p:spPr>
      </p:pic>
      <p:sp>
        <p:nvSpPr>
          <p:cNvPr id="15" name="CasellaDiTesto 15"/>
          <p:cNvSpPr txBox="1"/>
          <p:nvPr userDrawn="1"/>
        </p:nvSpPr>
        <p:spPr>
          <a:xfrm>
            <a:off x="5877272" y="9281017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D57F1774-9152-4E08-BE2B-33B093A99369}" type="slidenum">
              <a:rPr lang="it-IT" sz="1100" smtClean="0">
                <a:solidFill>
                  <a:schemeClr val="bg1"/>
                </a:solidFill>
                <a:latin typeface="Rosario" panose="02000503040000020003" pitchFamily="2" charset="0"/>
              </a:rPr>
              <a:t>‹N›</a:t>
            </a:fld>
            <a:endParaRPr lang="it-IT" sz="1100">
              <a:solidFill>
                <a:schemeClr val="bg1"/>
              </a:solidFill>
              <a:latin typeface="Rosario" panose="02000503040000020003" pitchFamily="2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31A3F46-A851-40C3-AF0D-0D7E8A110AF1}"/>
              </a:ext>
            </a:extLst>
          </p:cNvPr>
          <p:cNvSpPr txBox="1"/>
          <p:nvPr userDrawn="1"/>
        </p:nvSpPr>
        <p:spPr>
          <a:xfrm>
            <a:off x="532097" y="9298880"/>
            <a:ext cx="33289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>
                <a:solidFill>
                  <a:schemeClr val="bg1"/>
                </a:solidFill>
                <a:latin typeface="Rosario" panose="02000503040000020003" pitchFamily="2" charset="0"/>
              </a:rPr>
              <a:t>Net Retail – Aprile 2022</a:t>
            </a:r>
          </a:p>
        </p:txBody>
      </p:sp>
    </p:spTree>
    <p:extLst>
      <p:ext uri="{BB962C8B-B14F-4D97-AF65-F5344CB8AC3E}">
        <p14:creationId xmlns:p14="http://schemas.microsoft.com/office/powerpoint/2010/main" val="720129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38" tIns="45718" rIns="91438" bIns="45718" rtlCol="0" anchor="b">
            <a:normAutofit/>
          </a:bodyPr>
          <a:lstStyle/>
          <a:p>
            <a:pPr marL="0" lvl="0" algn="l" defTabSz="457187">
              <a:lnSpc>
                <a:spcPts val="1900"/>
              </a:lnSpc>
            </a:pPr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38" tIns="45718" rIns="91438" bIns="45718" rtlCol="0" anchor="t">
            <a:normAutofit/>
          </a:bodyPr>
          <a:lstStyle/>
          <a:p>
            <a:pPr marL="0" lvl="0" indent="0" defTabSz="457187">
              <a:lnSpc>
                <a:spcPts val="2100"/>
              </a:lnSpc>
              <a:spcBef>
                <a:spcPct val="0"/>
              </a:spcBef>
              <a:buNone/>
            </a:pPr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223998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lang="it-IT" sz="1900" b="1" i="0" kern="1200" cap="all" spc="100" smtClean="0">
          <a:solidFill>
            <a:srgbClr val="74884A"/>
          </a:solidFill>
          <a:latin typeface="Rosario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it-IT" sz="1800" b="0" i="0" kern="1200" cap="none" spc="0" smtClean="0">
          <a:solidFill>
            <a:srgbClr val="74884A"/>
          </a:solidFill>
          <a:latin typeface="Rosario"/>
          <a:ea typeface="+mj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it-IT" sz="1800" b="0" i="0" kern="1200" cap="none" spc="0" dirty="0" smtClean="0">
          <a:solidFill>
            <a:srgbClr val="74884A"/>
          </a:solidFill>
          <a:latin typeface="Rosario"/>
          <a:ea typeface="+mj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it-IT" sz="1800" b="0" i="0" kern="1200" cap="none" spc="0" dirty="0" smtClean="0">
          <a:solidFill>
            <a:srgbClr val="74884A"/>
          </a:solidFill>
          <a:latin typeface="Rosario"/>
          <a:ea typeface="+mj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lang="it-IT" sz="1800" b="0" i="0" kern="1200" cap="none" spc="0" dirty="0" smtClean="0">
          <a:solidFill>
            <a:srgbClr val="74884A"/>
          </a:solidFill>
          <a:latin typeface="Rosario"/>
          <a:ea typeface="+mj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lang="it-IT" sz="1800" b="0" i="0" kern="1200" cap="none" spc="0" dirty="0" smtClean="0">
          <a:solidFill>
            <a:srgbClr val="74884A"/>
          </a:solidFill>
          <a:latin typeface="Rosario"/>
          <a:ea typeface="+mj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Canali e dispositivi per l’acquisto online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Tre device e due modalità di acquisto</a:t>
            </a:r>
          </a:p>
        </p:txBody>
      </p:sp>
      <p:sp>
        <p:nvSpPr>
          <p:cNvPr id="6" name="Oval 115"/>
          <p:cNvSpPr>
            <a:spLocks/>
          </p:cNvSpPr>
          <p:nvPr/>
        </p:nvSpPr>
        <p:spPr>
          <a:xfrm>
            <a:off x="2312383" y="2120711"/>
            <a:ext cx="3391960" cy="2557599"/>
          </a:xfrm>
          <a:prstGeom prst="ellipse">
            <a:avLst/>
          </a:prstGeom>
          <a:solidFill>
            <a:srgbClr val="C4E59F">
              <a:alpha val="94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sario" panose="02000503040000020003" pitchFamily="2" charset="0"/>
            </a:endParaRPr>
          </a:p>
        </p:txBody>
      </p:sp>
      <p:sp>
        <p:nvSpPr>
          <p:cNvPr id="7" name="Oval 114"/>
          <p:cNvSpPr>
            <a:spLocks noChangeAspect="1"/>
          </p:cNvSpPr>
          <p:nvPr/>
        </p:nvSpPr>
        <p:spPr>
          <a:xfrm>
            <a:off x="3669372" y="1745351"/>
            <a:ext cx="1228228" cy="1228228"/>
          </a:xfrm>
          <a:prstGeom prst="ellipse">
            <a:avLst/>
          </a:prstGeom>
          <a:solidFill>
            <a:srgbClr val="A7AC35">
              <a:alpha val="61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sario" panose="02000503040000020003" pitchFamily="2" charset="0"/>
            </a:endParaRPr>
          </a:p>
        </p:txBody>
      </p:sp>
      <p:sp>
        <p:nvSpPr>
          <p:cNvPr id="9" name="Oval 1"/>
          <p:cNvSpPr>
            <a:spLocks noChangeAspect="1"/>
          </p:cNvSpPr>
          <p:nvPr/>
        </p:nvSpPr>
        <p:spPr>
          <a:xfrm>
            <a:off x="1420240" y="1369918"/>
            <a:ext cx="3308391" cy="3308391"/>
          </a:xfrm>
          <a:prstGeom prst="ellipse">
            <a:avLst/>
          </a:prstGeom>
          <a:solidFill>
            <a:srgbClr val="74884A">
              <a:alpha val="63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sario" panose="02000503040000020003" pitchFamily="2" charset="0"/>
            </a:endParaRPr>
          </a:p>
        </p:txBody>
      </p:sp>
      <p:sp>
        <p:nvSpPr>
          <p:cNvPr id="10" name="Ovale 9"/>
          <p:cNvSpPr>
            <a:spLocks noChangeAspect="1"/>
          </p:cNvSpPr>
          <p:nvPr/>
        </p:nvSpPr>
        <p:spPr>
          <a:xfrm>
            <a:off x="1552694" y="1454170"/>
            <a:ext cx="1872209" cy="1100256"/>
          </a:xfrm>
          <a:prstGeom prst="ellipse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36000" r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0" cap="none" spc="0" normalizeH="0" baseline="0" noProof="0">
                <a:ln>
                  <a:noFill/>
                </a:ln>
                <a:solidFill>
                  <a:srgbClr val="444321"/>
                </a:solidFill>
                <a:effectLst/>
                <a:uLnTx/>
                <a:uFillTx/>
                <a:latin typeface="Rosario" panose="02000503040000020003" pitchFamily="2" charset="0"/>
                <a:cs typeface="Calibri" panose="020F0502020204030204" pitchFamily="34" charset="0"/>
              </a:rPr>
              <a:t>34,0%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100" b="1" kern="0">
                <a:solidFill>
                  <a:srgbClr val="444321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(solo su un sito Web)</a:t>
            </a:r>
            <a:endParaRPr kumimoji="0" lang="it-IT" b="1" i="0" u="none" strike="noStrike" kern="0" cap="none" spc="0" normalizeH="0" baseline="0">
              <a:ln>
                <a:noFill/>
              </a:ln>
              <a:solidFill>
                <a:srgbClr val="444321"/>
              </a:solidFill>
              <a:effectLst/>
              <a:uLnTx/>
              <a:uFillTx/>
              <a:latin typeface="Rosario" panose="02000503040000020003" pitchFamily="2" charset="0"/>
              <a:cs typeface="Calibri" panose="020F0502020204030204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586663" y="2996893"/>
            <a:ext cx="1228228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b="1">
                <a:latin typeface="Rosario" panose="02000503040000020003" pitchFamily="2" charset="0"/>
                <a:cs typeface="Calibri" panose="020F0502020204030204" pitchFamily="34" charset="0"/>
              </a:rPr>
              <a:t>17,9%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>
                <a:latin typeface="Rosario" panose="02000503040000020003" pitchFamily="2" charset="0"/>
                <a:cs typeface="Calibri" panose="020F0502020204030204" pitchFamily="34" charset="0"/>
              </a:rPr>
              <a:t>Solo App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>
                <a:latin typeface="Rosario" panose="02000503040000020003" pitchFamily="2" charset="0"/>
                <a:cs typeface="Calibri" panose="020F0502020204030204" pitchFamily="34" charset="0"/>
              </a:rPr>
              <a:t>su Smartphone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4413929" y="2272037"/>
            <a:ext cx="7424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>
                <a:latin typeface="Rosario" panose="02000503040000020003" pitchFamily="2" charset="0"/>
                <a:cs typeface="Calibri" panose="020F0502020204030204" pitchFamily="34" charset="0"/>
              </a:rPr>
              <a:t>1,5%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523656" y="1328400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b="1">
                <a:solidFill>
                  <a:srgbClr val="898989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Su un Sito Web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1100" b="1">
                <a:solidFill>
                  <a:srgbClr val="898989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(e anche in altri modi)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b="1">
                <a:solidFill>
                  <a:srgbClr val="898989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70,4%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3859387" y="1328400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t-IT" b="1">
                <a:solidFill>
                  <a:srgbClr val="91962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App su Tablet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t-IT" b="1">
                <a:solidFill>
                  <a:srgbClr val="91962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10,4</a:t>
            </a:r>
            <a:r>
              <a:rPr lang="it-IT">
                <a:solidFill>
                  <a:srgbClr val="91962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%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3731474" y="1852716"/>
            <a:ext cx="7424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>
                <a:solidFill>
                  <a:prstClr val="whit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1,2%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2286007" y="2996893"/>
            <a:ext cx="2416248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b="1">
                <a:solidFill>
                  <a:prstClr val="whit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29,0%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 err="1">
                <a:solidFill>
                  <a:prstClr val="whit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Sito</a:t>
            </a:r>
            <a:r>
              <a:rPr lang="de-DE" sz="1200" b="1">
                <a:solidFill>
                  <a:prstClr val="whit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 web e App su Smartphone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3830698" y="2312768"/>
            <a:ext cx="742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600" b="1">
                <a:solidFill>
                  <a:prstClr val="white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6,2%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24047" y="3861454"/>
            <a:ext cx="15202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it-IT" b="1">
                <a:solidFill>
                  <a:srgbClr val="659A2A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App su Smartphone</a:t>
            </a:r>
            <a:br>
              <a:rPr lang="it-IT" b="1">
                <a:solidFill>
                  <a:srgbClr val="659A2A"/>
                </a:solidFill>
                <a:latin typeface="Rosario" panose="02000503040000020003" pitchFamily="2" charset="0"/>
                <a:cs typeface="Calibri" panose="020F0502020204030204" pitchFamily="34" charset="0"/>
              </a:rPr>
            </a:br>
            <a:r>
              <a:rPr lang="it-IT" b="1">
                <a:solidFill>
                  <a:srgbClr val="659A2A"/>
                </a:solidFill>
                <a:latin typeface="Rosario" panose="02000503040000020003" pitchFamily="2" charset="0"/>
                <a:cs typeface="Calibri" panose="020F0502020204030204" pitchFamily="34" charset="0"/>
              </a:rPr>
              <a:t>54,5%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4162337" y="1796073"/>
            <a:ext cx="7424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>
                <a:latin typeface="Rosario" panose="02000503040000020003" pitchFamily="2" charset="0"/>
                <a:cs typeface="Calibri" panose="020F0502020204030204" pitchFamily="34" charset="0"/>
              </a:rPr>
              <a:t>1,5%</a:t>
            </a:r>
          </a:p>
        </p:txBody>
      </p:sp>
      <p:sp>
        <p:nvSpPr>
          <p:cNvPr id="20" name="Sottotitolo 2"/>
          <p:cNvSpPr txBox="1">
            <a:spLocks/>
          </p:cNvSpPr>
          <p:nvPr/>
        </p:nvSpPr>
        <p:spPr>
          <a:xfrm>
            <a:off x="593392" y="4823498"/>
            <a:ext cx="5652000" cy="2154480"/>
          </a:xfrm>
          <a:prstGeom prst="rect">
            <a:avLst/>
          </a:prstGeom>
        </p:spPr>
        <p:txBody>
          <a:bodyPr vert="horz" lIns="0" tIns="45718" rIns="0" bIns="45718" rtlCol="0">
            <a:noAutofit/>
          </a:bodyPr>
          <a:lstStyle>
            <a:defPPr>
              <a:defRPr lang="it-IT"/>
            </a:defPPr>
            <a:lvl1pPr lvl="0" defTabSz="457187"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defRPr>
            </a:lvl1pPr>
            <a:lvl2pPr marL="457187" defTabSz="457187"/>
            <a:lvl3pPr marL="914373" defTabSz="457187"/>
            <a:lvl4pPr marL="1371560" defTabSz="457187"/>
            <a:lvl5pPr marL="1828747" defTabSz="457187"/>
            <a:lvl6pPr marL="2285933" defTabSz="457187"/>
            <a:lvl7pPr marL="2743120" defTabSz="457187"/>
            <a:lvl8pPr marL="3200307" defTabSz="457187"/>
            <a:lvl9pPr marL="3657494" defTabSz="457187"/>
          </a:lstStyle>
          <a:p>
            <a:pPr algn="just"/>
            <a:r>
              <a:rPr lang="it-IT">
                <a:solidFill>
                  <a:srgbClr val="898989"/>
                </a:solidFill>
              </a:rPr>
              <a:t>Negli ultimi sei mesi poco più di un terzo degli acquirenti online (34%) hanno acquistato in Rete utilizzando esclusivamente il sito Web del merchant, una prassi che ancora nei primi anni ‘10 era la modalità di acquisto a distanza largamente prevalente. La diffusione degli Smartphone ha cambiato lo scenario e, oggi, tra i 33 milioni di acquirenti online, si rileva che più di metà di essi ha fatto almeno un’esperienza di acquisto utilizzando un’App su Smartphone negli ultimi sei mesi e il 10,4% almeno un acquisto utilizzando un’App su Tablet. In alcuni casi gli acquirenti online hanno compiuto i propri acquisti utilizzando unicamente le App dei merchant sui dispositivi mobili (l’1,5% degli acquirenti online su Tablet e il 17,9% su Smartphone). Infine, il segmento più dotato ha acquistato in tutte le tre modalità (il 6,2% degli acquirenti): due milioni di persone caratterizzate da un’elevata frequenza di acquisto e spesa pro-capite quasi due volte la</a:t>
            </a:r>
            <a:br>
              <a:rPr lang="it-IT">
                <a:solidFill>
                  <a:srgbClr val="898989"/>
                </a:solidFill>
              </a:rPr>
            </a:br>
            <a:endParaRPr lang="it-IT">
              <a:solidFill>
                <a:srgbClr val="898989"/>
              </a:solidFill>
            </a:endParaRPr>
          </a:p>
          <a:p>
            <a:pPr algn="just"/>
            <a:endParaRPr lang="it-IT">
              <a:solidFill>
                <a:srgbClr val="898989"/>
              </a:solidFill>
            </a:endParaRPr>
          </a:p>
        </p:txBody>
      </p:sp>
      <p:graphicFrame>
        <p:nvGraphicFramePr>
          <p:cNvPr id="21" name="Grafico 20"/>
          <p:cNvGraphicFramePr/>
          <p:nvPr>
            <p:extLst>
              <p:ext uri="{D42A27DB-BD31-4B8C-83A1-F6EECF244321}">
                <p14:modId xmlns:p14="http://schemas.microsoft.com/office/powerpoint/2010/main" val="216677563"/>
              </p:ext>
            </p:extLst>
          </p:nvPr>
        </p:nvGraphicFramePr>
        <p:xfrm>
          <a:off x="3359199" y="6962130"/>
          <a:ext cx="2916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Sottotitolo 2"/>
          <p:cNvSpPr txBox="1">
            <a:spLocks/>
          </p:cNvSpPr>
          <p:nvPr/>
        </p:nvSpPr>
        <p:spPr>
          <a:xfrm>
            <a:off x="593391" y="6844240"/>
            <a:ext cx="2664000" cy="2271622"/>
          </a:xfrm>
          <a:prstGeom prst="rect">
            <a:avLst/>
          </a:prstGeom>
        </p:spPr>
        <p:txBody>
          <a:bodyPr vert="horz" lIns="0" tIns="45718" rIns="0" bIns="45718" rtlCol="0">
            <a:noAutofit/>
          </a:bodyPr>
          <a:lstStyle>
            <a:defPPr>
              <a:defRPr lang="it-IT"/>
            </a:defPPr>
            <a:lvl1pPr lvl="0" defTabSz="457187">
              <a:defRPr kumimoji="0" sz="1200" b="0" i="0" u="none" strike="noStrike" cap="none" spc="0" normalizeH="0" baseline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defRPr>
            </a:lvl1pPr>
            <a:lvl2pPr marL="457187" defTabSz="457187"/>
            <a:lvl3pPr marL="914373" defTabSz="457187"/>
            <a:lvl4pPr marL="1371560" defTabSz="457187"/>
            <a:lvl5pPr marL="1828747" defTabSz="457187"/>
            <a:lvl6pPr marL="2285933" defTabSz="457187"/>
            <a:lvl7pPr marL="2743120" defTabSz="457187"/>
            <a:lvl8pPr marL="3200307" defTabSz="457187"/>
            <a:lvl9pPr marL="3657494" defTabSz="457187"/>
          </a:lstStyle>
          <a:p>
            <a:pPr algn="just"/>
            <a:r>
              <a:rPr lang="it-IT">
                <a:solidFill>
                  <a:srgbClr val="898989"/>
                </a:solidFill>
              </a:rPr>
              <a:t>media. Quando si considera il numero di acquisti online (la quota sulle transazioni), il ricorso ai dispositivi mobili mostra un costante e notevole aumento dall’inizio della serie storica: nel 2022 ogni 100 acquisti online, 5,3 sono stati effettuati da Tablet PC (sia su sito Web che via App, con quota calante) e 50,3 da Smartphone (sul sito Web o via App).</a:t>
            </a:r>
          </a:p>
          <a:p>
            <a:pPr algn="just"/>
            <a:endParaRPr lang="it-IT" sz="400">
              <a:solidFill>
                <a:srgbClr val="898989"/>
              </a:solidFill>
            </a:endParaRPr>
          </a:p>
          <a:p>
            <a:pPr algn="just"/>
            <a:r>
              <a:rPr lang="it-IT">
                <a:solidFill>
                  <a:srgbClr val="898989"/>
                </a:solidFill>
              </a:rPr>
              <a:t>Dal 2020 la quota di acquisti da dispositivo mobile è superiore al 50% e ora cresce al ritmo di due punti all’anno.</a:t>
            </a:r>
          </a:p>
        </p:txBody>
      </p:sp>
      <p:sp>
        <p:nvSpPr>
          <p:cNvPr id="25" name="Rettangolo arrotondato 24"/>
          <p:cNvSpPr/>
          <p:nvPr/>
        </p:nvSpPr>
        <p:spPr>
          <a:xfrm>
            <a:off x="3477258" y="7026903"/>
            <a:ext cx="144000" cy="144000"/>
          </a:xfrm>
          <a:prstGeom prst="roundRect">
            <a:avLst>
              <a:gd name="adj" fmla="val 679"/>
            </a:avLst>
          </a:prstGeom>
          <a:solidFill>
            <a:srgbClr val="7488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6" name="Rettangolo arrotondato 25"/>
          <p:cNvSpPr/>
          <p:nvPr/>
        </p:nvSpPr>
        <p:spPr>
          <a:xfrm>
            <a:off x="4241102" y="7026903"/>
            <a:ext cx="144000" cy="144000"/>
          </a:xfrm>
          <a:prstGeom prst="roundRect">
            <a:avLst>
              <a:gd name="adj" fmla="val 679"/>
            </a:avLst>
          </a:prstGeom>
          <a:solidFill>
            <a:srgbClr val="A7AC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600"/>
          </a:p>
        </p:txBody>
      </p:sp>
      <p:sp>
        <p:nvSpPr>
          <p:cNvPr id="27" name="Rettangolo 26"/>
          <p:cNvSpPr/>
          <p:nvPr/>
        </p:nvSpPr>
        <p:spPr>
          <a:xfrm>
            <a:off x="3632116" y="7001271"/>
            <a:ext cx="512888" cy="246221"/>
          </a:xfrm>
          <a:prstGeom prst="rect">
            <a:avLst/>
          </a:prstGeom>
          <a:solidFill>
            <a:schemeClr val="bg1"/>
          </a:solidFill>
        </p:spPr>
        <p:txBody>
          <a:bodyPr wrap="none" lIns="72000">
            <a:spAutoFit/>
          </a:bodyPr>
          <a:lstStyle/>
          <a:p>
            <a:r>
              <a:rPr lang="it-IT" sz="1000">
                <a:solidFill>
                  <a:srgbClr val="74884A"/>
                </a:solidFill>
                <a:latin typeface="Rosario" panose="02000503040000020003" pitchFamily="2" charset="0"/>
              </a:rPr>
              <a:t>Tablet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4392393" y="7001271"/>
            <a:ext cx="756000" cy="246221"/>
          </a:xfrm>
          <a:prstGeom prst="rect">
            <a:avLst/>
          </a:prstGeom>
          <a:solidFill>
            <a:schemeClr val="bg1"/>
          </a:solidFill>
        </p:spPr>
        <p:txBody>
          <a:bodyPr wrap="none" lIns="72000">
            <a:spAutoFit/>
          </a:bodyPr>
          <a:lstStyle/>
          <a:p>
            <a:r>
              <a:rPr lang="it-IT" sz="1000">
                <a:solidFill>
                  <a:srgbClr val="A7AC35"/>
                </a:solidFill>
                <a:latin typeface="Rosario" panose="02000503040000020003" pitchFamily="2" charset="0"/>
              </a:rPr>
              <a:t>Smartphone</a:t>
            </a:r>
          </a:p>
        </p:txBody>
      </p:sp>
      <p:sp>
        <p:nvSpPr>
          <p:cNvPr id="29" name="Rettangolo arrotondato 28"/>
          <p:cNvSpPr/>
          <p:nvPr/>
        </p:nvSpPr>
        <p:spPr>
          <a:xfrm>
            <a:off x="3455147" y="8687019"/>
            <a:ext cx="2782800" cy="429000"/>
          </a:xfrm>
          <a:prstGeom prst="roundRect">
            <a:avLst>
              <a:gd name="adj" fmla="val 94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1050">
                <a:solidFill>
                  <a:srgbClr val="756758"/>
                </a:solidFill>
                <a:latin typeface="Rosario" panose="02000503040000020003" pitchFamily="2" charset="0"/>
              </a:rPr>
              <a:t>Incidenza degli ordini effettuati da dispositivo mobile sul totale degli acquisti online</a:t>
            </a:r>
          </a:p>
        </p:txBody>
      </p:sp>
    </p:spTree>
    <p:extLst>
      <p:ext uri="{BB962C8B-B14F-4D97-AF65-F5344CB8AC3E}">
        <p14:creationId xmlns:p14="http://schemas.microsoft.com/office/powerpoint/2010/main" val="129320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/>
              <a:t>Trend della notorietà spontanea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percorso verso l’acquisto</a:t>
            </a:r>
          </a:p>
        </p:txBody>
      </p:sp>
      <p:graphicFrame>
        <p:nvGraphicFramePr>
          <p:cNvPr id="4" name="Grafico 3"/>
          <p:cNvGraphicFramePr/>
          <p:nvPr>
            <p:extLst>
              <p:ext uri="{D42A27DB-BD31-4B8C-83A1-F6EECF244321}">
                <p14:modId xmlns:p14="http://schemas.microsoft.com/office/powerpoint/2010/main" val="2876491913"/>
              </p:ext>
            </p:extLst>
          </p:nvPr>
        </p:nvGraphicFramePr>
        <p:xfrm>
          <a:off x="607728" y="2648552"/>
          <a:ext cx="5616000" cy="2333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Sottotitolo 2"/>
          <p:cNvSpPr txBox="1">
            <a:spLocks/>
          </p:cNvSpPr>
          <p:nvPr/>
        </p:nvSpPr>
        <p:spPr>
          <a:xfrm>
            <a:off x="607728" y="1286593"/>
            <a:ext cx="5652000" cy="1482165"/>
          </a:xfrm>
          <a:prstGeom prst="rect">
            <a:avLst/>
          </a:prstGeom>
        </p:spPr>
        <p:txBody>
          <a:bodyPr vert="horz" lIns="0" tIns="45718" rIns="0" bIns="45718" rtlCol="0">
            <a:noAutofit/>
          </a:bodyPr>
          <a:lstStyle>
            <a:defPPr>
              <a:defRPr lang="it-IT"/>
            </a:defPPr>
            <a:lvl1pPr marL="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4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3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2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0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94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rPr>
              <a:t>L’analisi della notorietà dei brand di</a:t>
            </a:r>
            <a:r>
              <a:rPr kumimoji="0" lang="it-IT" sz="1200" b="0" i="0" u="none" strike="noStrike" kern="1200" cap="none" spc="0" normalizeH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rPr>
              <a:t> riferimento dell’eCommerce è importante per diversi motivi: non si può acquistare presso i merchant che non si conoscono e lo stock di notorietà acquisito da chi vende online da molti anni si associa a un’idea di serietà e affidabilità del servizio. Inoltre, la notorietà dei brand si correla in molti ambiti con le quote da questi detenute in un determinato mercato e l’analisi di trend della notorietà è un buon indicatore di come e quanto si stiano rimodulano le quote di mercato degli online per tipologia di merchant.</a:t>
            </a:r>
          </a:p>
        </p:txBody>
      </p:sp>
      <p:sp>
        <p:nvSpPr>
          <p:cNvPr id="16" name="Sottotitolo 2"/>
          <p:cNvSpPr txBox="1">
            <a:spLocks/>
          </p:cNvSpPr>
          <p:nvPr/>
        </p:nvSpPr>
        <p:spPr>
          <a:xfrm>
            <a:off x="607040" y="4927119"/>
            <a:ext cx="5652000" cy="1326147"/>
          </a:xfrm>
          <a:prstGeom prst="rect">
            <a:avLst/>
          </a:prstGeom>
        </p:spPr>
        <p:txBody>
          <a:bodyPr vert="horz" lIns="0" tIns="45718" rIns="0" bIns="45718" rtlCol="0">
            <a:noAutofit/>
          </a:bodyPr>
          <a:lstStyle>
            <a:defPPr>
              <a:defRPr lang="it-IT"/>
            </a:defPPr>
            <a:lvl1pPr marL="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4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3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2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0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94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/>
            <a:r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rPr>
              <a:t>E’</a:t>
            </a:r>
            <a:r>
              <a:rPr kumimoji="0" lang="it-IT" sz="1200" b="0" i="0" u="none" strike="noStrike" kern="1200" cap="none" spc="0" normalizeH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sario" panose="02000503040000020003" pitchFamily="2" charset="0"/>
                <a:cs typeface="Rosario"/>
              </a:rPr>
              <a:t> evidente l’aumento della quota di conoscenza spontanea degli eRetailer negli anni che hanno preceduto la pandemia: già molto elevata nei primi mesi del 2014, nel corso dei quattro anni successivi cresce ulteriormente (fino all’87,5% del 2018). La dinamica è avvenuta a </a:t>
            </a:r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scapito dei Retailer Multi-canale che, pur aumentando di numero e maturando nella qualità del servizio, non sono riusciti in quegli anni a trovare adeguato spazio nella mente degli acquirenti abituali, più polarizzata verso gli eRetailer e i marketplace. Si può infine notare il calo continuo di altre categorie «</a:t>
            </a:r>
            <a:r>
              <a:rPr lang="it-IT" sz="1200" i="1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pure digital</a:t>
            </a:r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» quali le vendite private e le offerte di </a:t>
            </a:r>
            <a:r>
              <a:rPr lang="it-IT" sz="1200" err="1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couponing</a:t>
            </a:r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. Anche i produttori, che con l’online possono</a:t>
            </a:r>
            <a:endParaRPr lang="it-IT" sz="600">
              <a:solidFill>
                <a:srgbClr val="898989"/>
              </a:solidFill>
              <a:latin typeface="Rosario" panose="02000503040000020003" pitchFamily="2" charset="0"/>
              <a:cs typeface="Rosario"/>
            </a:endParaRPr>
          </a:p>
        </p:txBody>
      </p:sp>
      <p:sp>
        <p:nvSpPr>
          <p:cNvPr id="17" name="Sottotitolo 2"/>
          <p:cNvSpPr txBox="1">
            <a:spLocks/>
          </p:cNvSpPr>
          <p:nvPr/>
        </p:nvSpPr>
        <p:spPr>
          <a:xfrm>
            <a:off x="607040" y="6402488"/>
            <a:ext cx="2844000" cy="2652295"/>
          </a:xfrm>
          <a:prstGeom prst="rect">
            <a:avLst/>
          </a:prstGeom>
        </p:spPr>
        <p:txBody>
          <a:bodyPr vert="horz" lIns="0" tIns="45718" rIns="0" bIns="45718" rtlCol="0">
            <a:noAutofit/>
          </a:bodyPr>
          <a:lstStyle>
            <a:defPPr>
              <a:defRPr lang="it-IT"/>
            </a:defPPr>
            <a:lvl1pPr marL="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4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33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20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07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94" algn="l" defTabSz="45718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raggiungere direttamente il</a:t>
            </a:r>
            <a:r>
              <a:rPr lang="it-IT" sz="6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 </a:t>
            </a:r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proprio cliente, hanno visto dimezzarsi la loro quota negli ultimi otto anni. Negli anni della pandemia si nota un leggero recupero dei Multi-canale rispetto agli eRetailer.</a:t>
            </a:r>
          </a:p>
          <a:p>
            <a:pPr algn="just"/>
            <a:r>
              <a:rPr lang="it-IT" sz="12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Limitandosi all’offerta dei merchant italiani si nota che la citazione di brand Multi-canale è molto più frequente rispetto agli eRetailer (5,7% vs 0,3%) e l’aggregato delle due voci mostra un significativo calo negli ultimi otto anni.</a:t>
            </a:r>
          </a:p>
          <a:p>
            <a:pPr lvl="0" algn="just"/>
            <a:br>
              <a:rPr lang="it-IT" sz="1000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</a:br>
            <a:r>
              <a:rPr lang="it-IT" sz="900" i="1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NOTA: i brand multi-canale italiani sono aziende che hanno una presenza di vendita fisica sul territorio nazionale mentre </a:t>
            </a:r>
            <a:br>
              <a:rPr lang="it-IT" sz="900" i="1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</a:br>
            <a:r>
              <a:rPr lang="it-IT" sz="900" i="1">
                <a:solidFill>
                  <a:srgbClr val="898989"/>
                </a:solidFill>
                <a:latin typeface="Rosario" panose="02000503040000020003" pitchFamily="2" charset="0"/>
                <a:cs typeface="Rosario"/>
              </a:rPr>
              <a:t>gli eRetailer italiani sono società italiane che basano la loro attività sul modello di vendita online</a:t>
            </a:r>
          </a:p>
          <a:p>
            <a:pPr lvl="0" algn="just"/>
            <a:endParaRPr lang="it-IT" sz="400" i="1">
              <a:solidFill>
                <a:srgbClr val="898989"/>
              </a:solidFill>
              <a:latin typeface="Rosario" panose="02000503040000020003" pitchFamily="2" charset="0"/>
              <a:cs typeface="Rosario"/>
            </a:endParaRPr>
          </a:p>
          <a:p>
            <a:pPr lvl="0" algn="just"/>
            <a:endParaRPr kumimoji="0" lang="it-IT" sz="1200" b="0" i="0" u="none" strike="noStrike" kern="1200" cap="none" spc="0" normalizeH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sario" panose="02000503040000020003" pitchFamily="2" charset="0"/>
              <a:cs typeface="Rosario"/>
            </a:endParaRPr>
          </a:p>
        </p:txBody>
      </p:sp>
      <p:graphicFrame>
        <p:nvGraphicFramePr>
          <p:cNvPr id="13" name="Grafico 12"/>
          <p:cNvGraphicFramePr/>
          <p:nvPr>
            <p:extLst>
              <p:ext uri="{D42A27DB-BD31-4B8C-83A1-F6EECF244321}">
                <p14:modId xmlns:p14="http://schemas.microsoft.com/office/powerpoint/2010/main" val="1984963850"/>
              </p:ext>
            </p:extLst>
          </p:nvPr>
        </p:nvGraphicFramePr>
        <p:xfrm>
          <a:off x="3591969" y="6403703"/>
          <a:ext cx="2661409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Rettangolo arrotondato 22"/>
          <p:cNvSpPr/>
          <p:nvPr/>
        </p:nvSpPr>
        <p:spPr>
          <a:xfrm>
            <a:off x="3647196" y="8736341"/>
            <a:ext cx="2611844" cy="400893"/>
          </a:xfrm>
          <a:prstGeom prst="roundRect">
            <a:avLst>
              <a:gd name="adj" fmla="val 94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900">
                <a:solidFill>
                  <a:srgbClr val="756758"/>
                </a:solidFill>
                <a:latin typeface="Rosario" panose="02000503040000020003" pitchFamily="2" charset="0"/>
              </a:rPr>
              <a:t>Notorietà spontanea di merchant italiani multi-canale e di eRetailer italiani</a:t>
            </a:r>
          </a:p>
        </p:txBody>
      </p:sp>
      <p:sp>
        <p:nvSpPr>
          <p:cNvPr id="14" name="Freccia a destra 13"/>
          <p:cNvSpPr/>
          <p:nvPr/>
        </p:nvSpPr>
        <p:spPr>
          <a:xfrm rot="10800000">
            <a:off x="2492944" y="3659339"/>
            <a:ext cx="432000" cy="288032"/>
          </a:xfrm>
          <a:prstGeom prst="rightArrow">
            <a:avLst/>
          </a:prstGeom>
          <a:solidFill>
            <a:srgbClr val="A5C4ED">
              <a:alpha val="58000"/>
            </a:srgbClr>
          </a:solidFill>
          <a:ln>
            <a:solidFill>
              <a:srgbClr val="CBDDF5">
                <a:alpha val="4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/>
          <p:cNvSpPr/>
          <p:nvPr/>
        </p:nvSpPr>
        <p:spPr>
          <a:xfrm rot="10800000">
            <a:off x="2355220" y="3974806"/>
            <a:ext cx="432000" cy="288032"/>
          </a:xfrm>
          <a:prstGeom prst="rightArrow">
            <a:avLst/>
          </a:prstGeom>
          <a:solidFill>
            <a:srgbClr val="A5C4ED">
              <a:alpha val="58000"/>
            </a:srgbClr>
          </a:solidFill>
          <a:ln>
            <a:solidFill>
              <a:srgbClr val="CBDDF5">
                <a:alpha val="4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a destra 18"/>
          <p:cNvSpPr/>
          <p:nvPr/>
        </p:nvSpPr>
        <p:spPr>
          <a:xfrm rot="10800000">
            <a:off x="2217496" y="4298578"/>
            <a:ext cx="432000" cy="288032"/>
          </a:xfrm>
          <a:prstGeom prst="rightArrow">
            <a:avLst/>
          </a:prstGeom>
          <a:solidFill>
            <a:srgbClr val="A5C4ED">
              <a:alpha val="58000"/>
            </a:srgbClr>
          </a:solidFill>
          <a:ln>
            <a:solidFill>
              <a:srgbClr val="CBDDF5">
                <a:alpha val="4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496275" y="4355315"/>
            <a:ext cx="864000" cy="144000"/>
          </a:xfrm>
          <a:prstGeom prst="rect">
            <a:avLst/>
          </a:prstGeom>
          <a:solidFill>
            <a:srgbClr val="2055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it-IT" sz="1000">
                <a:solidFill>
                  <a:schemeClr val="bg1"/>
                </a:solidFill>
              </a:rPr>
              <a:t>Colore deciso: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4496275" y="4651736"/>
            <a:ext cx="864000" cy="144000"/>
          </a:xfrm>
          <a:prstGeom prst="rect">
            <a:avLst/>
          </a:prstGeom>
          <a:solidFill>
            <a:srgbClr val="CBD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it-IT" sz="1000">
                <a:solidFill>
                  <a:srgbClr val="002060"/>
                </a:solidFill>
              </a:rPr>
              <a:t>Colore tenue:</a:t>
            </a:r>
          </a:p>
        </p:txBody>
      </p:sp>
      <p:sp>
        <p:nvSpPr>
          <p:cNvPr id="7" name="Rettangolo 6"/>
          <p:cNvSpPr/>
          <p:nvPr/>
        </p:nvSpPr>
        <p:spPr>
          <a:xfrm>
            <a:off x="5360275" y="4309324"/>
            <a:ext cx="763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i="1">
                <a:solidFill>
                  <a:srgbClr val="002060"/>
                </a:solidFill>
                <a:latin typeface="Rosario" panose="02000503040000020003" pitchFamily="2" charset="0"/>
              </a:rPr>
              <a:t>Aprile 2022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5360275" y="4611245"/>
            <a:ext cx="7793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000" i="1">
                <a:solidFill>
                  <a:srgbClr val="5B94DF"/>
                </a:solidFill>
                <a:latin typeface="Rosario" panose="02000503040000020003" pitchFamily="2" charset="0"/>
              </a:rPr>
              <a:t>Marzo 2014</a:t>
            </a:r>
          </a:p>
        </p:txBody>
      </p:sp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0A826A63-870D-4A5E-BC38-8C001972F26C}"/>
              </a:ext>
            </a:extLst>
          </p:cNvPr>
          <p:cNvSpPr/>
          <p:nvPr/>
        </p:nvSpPr>
        <p:spPr>
          <a:xfrm rot="10800000">
            <a:off x="2079772" y="4590126"/>
            <a:ext cx="432000" cy="288032"/>
          </a:xfrm>
          <a:prstGeom prst="rightArrow">
            <a:avLst/>
          </a:prstGeom>
          <a:solidFill>
            <a:srgbClr val="A5C4ED">
              <a:alpha val="58000"/>
            </a:srgbClr>
          </a:solidFill>
          <a:ln>
            <a:solidFill>
              <a:srgbClr val="CBDDF5">
                <a:alpha val="4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AFD0637-F007-45A2-A3F4-EC40CA39BBF4}"/>
              </a:ext>
            </a:extLst>
          </p:cNvPr>
          <p:cNvSpPr txBox="1"/>
          <p:nvPr/>
        </p:nvSpPr>
        <p:spPr>
          <a:xfrm>
            <a:off x="5863028" y="8470488"/>
            <a:ext cx="50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>
                <a:solidFill>
                  <a:schemeClr val="bg1">
                    <a:lumMod val="50000"/>
                  </a:schemeClr>
                </a:solidFill>
                <a:latin typeface="Rosario" panose="02000503040000020003" pitchFamily="2" charset="0"/>
              </a:rPr>
              <a:t>apr-22</a:t>
            </a:r>
            <a:endParaRPr lang="it-IT" sz="9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148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73BF1DE21900440ADB303ACDA0DAFC9" ma:contentTypeVersion="13" ma:contentTypeDescription="Creare un nuovo documento." ma:contentTypeScope="" ma:versionID="6eb47fd93df7d5d04c1b278d7e0cfb39">
  <xsd:schema xmlns:xsd="http://www.w3.org/2001/XMLSchema" xmlns:xs="http://www.w3.org/2001/XMLSchema" xmlns:p="http://schemas.microsoft.com/office/2006/metadata/properties" xmlns:ns2="668b0b7c-d5fe-4193-855d-ea9481359441" xmlns:ns3="732ddfa6-b0e0-450b-82c2-8d850d0a8d0f" targetNamespace="http://schemas.microsoft.com/office/2006/metadata/properties" ma:root="true" ma:fieldsID="54a4764df618dce7231cc629efd37c57" ns2:_="" ns3:_="">
    <xsd:import namespace="668b0b7c-d5fe-4193-855d-ea9481359441"/>
    <xsd:import namespace="732ddfa6-b0e0-450b-82c2-8d850d0a8d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8b0b7c-d5fe-4193-855d-ea94813594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2ddfa6-b0e0-450b-82c2-8d850d0a8d0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7CF494-52C8-44F8-850E-48D2C252CF3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ED8913-1B0A-4C70-A5E7-A078E24F3E75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668b0b7c-d5fe-4193-855d-ea9481359441"/>
    <ds:schemaRef ds:uri="http://purl.org/dc/dcmitype/"/>
    <ds:schemaRef ds:uri="http://schemas.microsoft.com/office/infopath/2007/PartnerControls"/>
    <ds:schemaRef ds:uri="732ddfa6-b0e0-450b-82c2-8d850d0a8d0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289C03E3-41CE-4C62-B647-75EFD9776F37}">
  <ds:schemaRefs>
    <ds:schemaRef ds:uri="668b0b7c-d5fe-4193-855d-ea9481359441"/>
    <ds:schemaRef ds:uri="732ddfa6-b0e0-450b-82c2-8d850d0a8d0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Microsoft Office PowerPoint</Application>
  <PresentationFormat>A4 (21x29,7 cm)</PresentationFormat>
  <Paragraphs>44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Calibri</vt:lpstr>
      <vt:lpstr>Rosario</vt:lpstr>
      <vt:lpstr>Arial</vt:lpstr>
      <vt:lpstr>Tema di Office</vt:lpstr>
      <vt:lpstr>Tre device e due modalità di acquisto</vt:lpstr>
      <vt:lpstr>Il percorso verso l’acquisto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 Retail - Q1 2016</dc:title>
  <dc:creator>Human Highway</dc:creator>
  <cp:lastModifiedBy>Giacomo Fusina</cp:lastModifiedBy>
  <cp:revision>1</cp:revision>
  <cp:lastPrinted>2022-11-25T13:32:10Z</cp:lastPrinted>
  <dcterms:created xsi:type="dcterms:W3CDTF">2014-03-28T13:21:13Z</dcterms:created>
  <dcterms:modified xsi:type="dcterms:W3CDTF">2022-11-25T13:46:31Z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0x010100073BF1DE21900440ADB303ACDA0DAFC9</vt:lpwstr>
  </property>
</Properties>
</file>